
<file path=[Content_Types].xml><?xml version="1.0" encoding="utf-8"?>
<Types xmlns="http://schemas.openxmlformats.org/package/2006/content-types">
  <Default Extension="gif" ContentType="image/gif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1" r:id="rId1"/>
  </p:sldMasterIdLst>
  <p:sldIdLst>
    <p:sldId id="256" r:id="rId2"/>
    <p:sldId id="259" r:id="rId3"/>
    <p:sldId id="260" r:id="rId4"/>
    <p:sldId id="261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svg"/><Relationship Id="rId1" Type="http://schemas.openxmlformats.org/officeDocument/2006/relationships/image" Target="../media/image2.png"/><Relationship Id="rId4" Type="http://schemas.openxmlformats.org/officeDocument/2006/relationships/image" Target="../media/image5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AE8FDB-5496-49E9-875E-0B2967FA5866}" type="doc">
      <dgm:prSet loTypeId="urn:microsoft.com/office/officeart/2018/2/layout/IconLabelDescriptionList" loCatId="icon" qsTypeId="urn:microsoft.com/office/officeart/2005/8/quickstyle/simple1" qsCatId="simple" csTypeId="urn:microsoft.com/office/officeart/2018/5/colors/Iconchunking_neutralbg_colorful2" csCatId="colorful" phldr="1"/>
      <dgm:spPr/>
      <dgm:t>
        <a:bodyPr/>
        <a:lstStyle/>
        <a:p>
          <a:endParaRPr lang="en-US"/>
        </a:p>
      </dgm:t>
    </dgm:pt>
    <dgm:pt modelId="{9FA5420E-B737-4CCF-A2ED-446EE1774AFD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What is Transitive Closure?</a:t>
          </a:r>
        </a:p>
      </dgm:t>
    </dgm:pt>
    <dgm:pt modelId="{277E11D0-E2D2-4FF1-BCFE-2026AAD80B34}" type="parTrans" cxnId="{2368C43E-330A-4429-974F-CDBBCE0BD264}">
      <dgm:prSet/>
      <dgm:spPr/>
      <dgm:t>
        <a:bodyPr/>
        <a:lstStyle/>
        <a:p>
          <a:endParaRPr lang="en-US"/>
        </a:p>
      </dgm:t>
    </dgm:pt>
    <dgm:pt modelId="{8C47AA3D-9181-4F5C-9374-E8AC8EE6B384}" type="sibTrans" cxnId="{2368C43E-330A-4429-974F-CDBBCE0BD264}">
      <dgm:prSet/>
      <dgm:spPr/>
      <dgm:t>
        <a:bodyPr/>
        <a:lstStyle/>
        <a:p>
          <a:endParaRPr lang="en-US"/>
        </a:p>
      </dgm:t>
    </dgm:pt>
    <dgm:pt modelId="{3D0D744E-8DB0-4840-A646-3474DC2B51AB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dirty="0"/>
            <a:t>Normal Definition: The transitive closure of a graph refers to the identification and inclusion of all possible indirect relationships between nodes based on the direct relationships already present in the graph.</a:t>
          </a:r>
        </a:p>
      </dgm:t>
    </dgm:pt>
    <dgm:pt modelId="{1517106D-60A1-4C24-BF73-64C84E1F37FA}" type="parTrans" cxnId="{C140BF74-5058-410F-A26A-23DED8796645}">
      <dgm:prSet/>
      <dgm:spPr/>
      <dgm:t>
        <a:bodyPr/>
        <a:lstStyle/>
        <a:p>
          <a:endParaRPr lang="en-US"/>
        </a:p>
      </dgm:t>
    </dgm:pt>
    <dgm:pt modelId="{B2BDC46F-E083-4AC2-BF65-A7453880BA9D}" type="sibTrans" cxnId="{C140BF74-5058-410F-A26A-23DED8796645}">
      <dgm:prSet/>
      <dgm:spPr/>
      <dgm:t>
        <a:bodyPr/>
        <a:lstStyle/>
        <a:p>
          <a:endParaRPr lang="en-US"/>
        </a:p>
      </dgm:t>
    </dgm:pt>
    <dgm:pt modelId="{444E2B6F-4DAD-4F2C-A238-E829A0BA132B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Importance in Graph Theory and Real-world Applications:</a:t>
          </a:r>
        </a:p>
      </dgm:t>
    </dgm:pt>
    <dgm:pt modelId="{6D571E22-07CD-4396-9CDF-EAE6688FD0B7}" type="parTrans" cxnId="{8DF012BE-A3A7-450F-9E2B-C4F47B02285F}">
      <dgm:prSet/>
      <dgm:spPr/>
      <dgm:t>
        <a:bodyPr/>
        <a:lstStyle/>
        <a:p>
          <a:endParaRPr lang="en-US"/>
        </a:p>
      </dgm:t>
    </dgm:pt>
    <dgm:pt modelId="{19C7C48B-8A02-47CD-A893-461B9942DC87}" type="sibTrans" cxnId="{8DF012BE-A3A7-450F-9E2B-C4F47B02285F}">
      <dgm:prSet/>
      <dgm:spPr/>
      <dgm:t>
        <a:bodyPr/>
        <a:lstStyle/>
        <a:p>
          <a:endParaRPr lang="en-US"/>
        </a:p>
      </dgm:t>
    </dgm:pt>
    <dgm:pt modelId="{1B8556DD-DFFD-4E2C-9F78-49FCC03410EF}">
      <dgm:prSet/>
      <dgm:spPr/>
      <dgm:t>
        <a:bodyPr/>
        <a:lstStyle/>
        <a:p>
          <a:pPr>
            <a:lnSpc>
              <a:spcPct val="100000"/>
            </a:lnSpc>
          </a:pPr>
          <a:r>
            <a:rPr lang="en-US"/>
            <a:t>Real-world Scenarios: Examples include social networks where transitive closure helps identify indirect connections between individuals, or in logistics to determine all possible routes between locations for efficient transportation planning.</a:t>
          </a:r>
          <a:endParaRPr lang="en-US" dirty="0"/>
        </a:p>
      </dgm:t>
    </dgm:pt>
    <dgm:pt modelId="{2E2CF2AD-79C9-497D-8F89-66650B523DCE}" type="parTrans" cxnId="{8667431A-AA7D-478C-9FB0-2F52DA4C12C9}">
      <dgm:prSet/>
      <dgm:spPr/>
      <dgm:t>
        <a:bodyPr/>
        <a:lstStyle/>
        <a:p>
          <a:endParaRPr lang="en-US"/>
        </a:p>
      </dgm:t>
    </dgm:pt>
    <dgm:pt modelId="{404B14B9-E449-4C88-99CE-A365ADFB67B4}" type="sibTrans" cxnId="{8667431A-AA7D-478C-9FB0-2F52DA4C12C9}">
      <dgm:prSet/>
      <dgm:spPr/>
      <dgm:t>
        <a:bodyPr/>
        <a:lstStyle/>
        <a:p>
          <a:endParaRPr lang="en-US"/>
        </a:p>
      </dgm:t>
    </dgm:pt>
    <dgm:pt modelId="{06F7CA6A-331E-4C0A-A97D-A7E7E8CEAB2B}" type="pres">
      <dgm:prSet presAssocID="{C7AE8FDB-5496-49E9-875E-0B2967FA5866}" presName="root" presStyleCnt="0">
        <dgm:presLayoutVars>
          <dgm:dir/>
          <dgm:resizeHandles val="exact"/>
        </dgm:presLayoutVars>
      </dgm:prSet>
      <dgm:spPr/>
    </dgm:pt>
    <dgm:pt modelId="{47D52025-2DC4-457A-AC21-EA2E00505702}" type="pres">
      <dgm:prSet presAssocID="{9FA5420E-B737-4CCF-A2ED-446EE1774AFD}" presName="compNode" presStyleCnt="0"/>
      <dgm:spPr/>
    </dgm:pt>
    <dgm:pt modelId="{E4DD8BD0-20EF-4B8B-B4AD-936767BE9724}" type="pres">
      <dgm:prSet presAssocID="{9FA5420E-B737-4CCF-A2ED-446EE1774AF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rain"/>
        </a:ext>
      </dgm:extLst>
    </dgm:pt>
    <dgm:pt modelId="{E2324351-F1CC-4C1E-A6E6-0FF4C81C1228}" type="pres">
      <dgm:prSet presAssocID="{9FA5420E-B737-4CCF-A2ED-446EE1774AFD}" presName="iconSpace" presStyleCnt="0"/>
      <dgm:spPr/>
    </dgm:pt>
    <dgm:pt modelId="{3CB13C86-3AB7-42D2-9C39-1A90FC7E346C}" type="pres">
      <dgm:prSet presAssocID="{9FA5420E-B737-4CCF-A2ED-446EE1774AFD}" presName="parTx" presStyleLbl="revTx" presStyleIdx="0" presStyleCnt="4">
        <dgm:presLayoutVars>
          <dgm:chMax val="0"/>
          <dgm:chPref val="0"/>
        </dgm:presLayoutVars>
      </dgm:prSet>
      <dgm:spPr/>
    </dgm:pt>
    <dgm:pt modelId="{29389EAA-B19D-44F8-8756-41A26B19E4F4}" type="pres">
      <dgm:prSet presAssocID="{9FA5420E-B737-4CCF-A2ED-446EE1774AFD}" presName="txSpace" presStyleCnt="0"/>
      <dgm:spPr/>
    </dgm:pt>
    <dgm:pt modelId="{94ACCE27-ACFB-4966-BDDC-EAE72F12EDDE}" type="pres">
      <dgm:prSet presAssocID="{9FA5420E-B737-4CCF-A2ED-446EE1774AFD}" presName="desTx" presStyleLbl="revTx" presStyleIdx="1" presStyleCnt="4">
        <dgm:presLayoutVars/>
      </dgm:prSet>
      <dgm:spPr/>
    </dgm:pt>
    <dgm:pt modelId="{DA9946F3-0E70-42C9-B6A2-FC42231EA04C}" type="pres">
      <dgm:prSet presAssocID="{8C47AA3D-9181-4F5C-9374-E8AC8EE6B384}" presName="sibTrans" presStyleCnt="0"/>
      <dgm:spPr/>
    </dgm:pt>
    <dgm:pt modelId="{0B26C3D8-C8F0-4575-B79F-66B7CE861166}" type="pres">
      <dgm:prSet presAssocID="{444E2B6F-4DAD-4F2C-A238-E829A0BA132B}" presName="compNode" presStyleCnt="0"/>
      <dgm:spPr/>
    </dgm:pt>
    <dgm:pt modelId="{9C39B576-A147-417B-9038-50B67B004B28}" type="pres">
      <dgm:prSet presAssocID="{444E2B6F-4DAD-4F2C-A238-E829A0BA132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tatistics"/>
        </a:ext>
      </dgm:extLst>
    </dgm:pt>
    <dgm:pt modelId="{E07BF0EC-0463-420A-A1EA-ABCEF25ED981}" type="pres">
      <dgm:prSet presAssocID="{444E2B6F-4DAD-4F2C-A238-E829A0BA132B}" presName="iconSpace" presStyleCnt="0"/>
      <dgm:spPr/>
    </dgm:pt>
    <dgm:pt modelId="{4DFF8616-E8E7-4FCE-8026-0E7AF5962B89}" type="pres">
      <dgm:prSet presAssocID="{444E2B6F-4DAD-4F2C-A238-E829A0BA132B}" presName="parTx" presStyleLbl="revTx" presStyleIdx="2" presStyleCnt="4">
        <dgm:presLayoutVars>
          <dgm:chMax val="0"/>
          <dgm:chPref val="0"/>
        </dgm:presLayoutVars>
      </dgm:prSet>
      <dgm:spPr/>
    </dgm:pt>
    <dgm:pt modelId="{3843927D-DC6C-46CB-8649-72398516374F}" type="pres">
      <dgm:prSet presAssocID="{444E2B6F-4DAD-4F2C-A238-E829A0BA132B}" presName="txSpace" presStyleCnt="0"/>
      <dgm:spPr/>
    </dgm:pt>
    <dgm:pt modelId="{0EC98DD6-A052-4D28-82E6-16D1D7724763}" type="pres">
      <dgm:prSet presAssocID="{444E2B6F-4DAD-4F2C-A238-E829A0BA132B}" presName="desTx" presStyleLbl="revTx" presStyleIdx="3" presStyleCnt="4">
        <dgm:presLayoutVars/>
      </dgm:prSet>
      <dgm:spPr/>
    </dgm:pt>
  </dgm:ptLst>
  <dgm:cxnLst>
    <dgm:cxn modelId="{760A6016-1F12-4209-8EBE-57E4D9B9F291}" type="presOf" srcId="{C7AE8FDB-5496-49E9-875E-0B2967FA5866}" destId="{06F7CA6A-331E-4C0A-A97D-A7E7E8CEAB2B}" srcOrd="0" destOrd="0" presId="urn:microsoft.com/office/officeart/2018/2/layout/IconLabelDescriptionList"/>
    <dgm:cxn modelId="{8667431A-AA7D-478C-9FB0-2F52DA4C12C9}" srcId="{444E2B6F-4DAD-4F2C-A238-E829A0BA132B}" destId="{1B8556DD-DFFD-4E2C-9F78-49FCC03410EF}" srcOrd="0" destOrd="0" parTransId="{2E2CF2AD-79C9-497D-8F89-66650B523DCE}" sibTransId="{404B14B9-E449-4C88-99CE-A365ADFB67B4}"/>
    <dgm:cxn modelId="{A29C4124-8CE1-4A41-9A86-716749C66FB4}" type="presOf" srcId="{3D0D744E-8DB0-4840-A646-3474DC2B51AB}" destId="{94ACCE27-ACFB-4966-BDDC-EAE72F12EDDE}" srcOrd="0" destOrd="0" presId="urn:microsoft.com/office/officeart/2018/2/layout/IconLabelDescriptionList"/>
    <dgm:cxn modelId="{2368C43E-330A-4429-974F-CDBBCE0BD264}" srcId="{C7AE8FDB-5496-49E9-875E-0B2967FA5866}" destId="{9FA5420E-B737-4CCF-A2ED-446EE1774AFD}" srcOrd="0" destOrd="0" parTransId="{277E11D0-E2D2-4FF1-BCFE-2026AAD80B34}" sibTransId="{8C47AA3D-9181-4F5C-9374-E8AC8EE6B384}"/>
    <dgm:cxn modelId="{C140BF74-5058-410F-A26A-23DED8796645}" srcId="{9FA5420E-B737-4CCF-A2ED-446EE1774AFD}" destId="{3D0D744E-8DB0-4840-A646-3474DC2B51AB}" srcOrd="0" destOrd="0" parTransId="{1517106D-60A1-4C24-BF73-64C84E1F37FA}" sibTransId="{B2BDC46F-E083-4AC2-BF65-A7453880BA9D}"/>
    <dgm:cxn modelId="{6AA0A77E-23D9-4AD2-B55B-C8BC1F1B1958}" type="presOf" srcId="{1B8556DD-DFFD-4E2C-9F78-49FCC03410EF}" destId="{0EC98DD6-A052-4D28-82E6-16D1D7724763}" srcOrd="0" destOrd="0" presId="urn:microsoft.com/office/officeart/2018/2/layout/IconLabelDescriptionList"/>
    <dgm:cxn modelId="{8DF012BE-A3A7-450F-9E2B-C4F47B02285F}" srcId="{C7AE8FDB-5496-49E9-875E-0B2967FA5866}" destId="{444E2B6F-4DAD-4F2C-A238-E829A0BA132B}" srcOrd="1" destOrd="0" parTransId="{6D571E22-07CD-4396-9CDF-EAE6688FD0B7}" sibTransId="{19C7C48B-8A02-47CD-A893-461B9942DC87}"/>
    <dgm:cxn modelId="{0A7CD8DE-F597-4A4A-B212-494B45625C26}" type="presOf" srcId="{9FA5420E-B737-4CCF-A2ED-446EE1774AFD}" destId="{3CB13C86-3AB7-42D2-9C39-1A90FC7E346C}" srcOrd="0" destOrd="0" presId="urn:microsoft.com/office/officeart/2018/2/layout/IconLabelDescriptionList"/>
    <dgm:cxn modelId="{71C255F4-A753-4AB6-B91F-E76781395CBF}" type="presOf" srcId="{444E2B6F-4DAD-4F2C-A238-E829A0BA132B}" destId="{4DFF8616-E8E7-4FCE-8026-0E7AF5962B89}" srcOrd="0" destOrd="0" presId="urn:microsoft.com/office/officeart/2018/2/layout/IconLabelDescriptionList"/>
    <dgm:cxn modelId="{E4C09AC9-368A-44A3-AC76-4C78F48A24E5}" type="presParOf" srcId="{06F7CA6A-331E-4C0A-A97D-A7E7E8CEAB2B}" destId="{47D52025-2DC4-457A-AC21-EA2E00505702}" srcOrd="0" destOrd="0" presId="urn:microsoft.com/office/officeart/2018/2/layout/IconLabelDescriptionList"/>
    <dgm:cxn modelId="{E8CC8061-6278-44DE-901A-92ED66B0BCFA}" type="presParOf" srcId="{47D52025-2DC4-457A-AC21-EA2E00505702}" destId="{E4DD8BD0-20EF-4B8B-B4AD-936767BE9724}" srcOrd="0" destOrd="0" presId="urn:microsoft.com/office/officeart/2018/2/layout/IconLabelDescriptionList"/>
    <dgm:cxn modelId="{67147810-E867-431F-B912-6BAC726D3202}" type="presParOf" srcId="{47D52025-2DC4-457A-AC21-EA2E00505702}" destId="{E2324351-F1CC-4C1E-A6E6-0FF4C81C1228}" srcOrd="1" destOrd="0" presId="urn:microsoft.com/office/officeart/2018/2/layout/IconLabelDescriptionList"/>
    <dgm:cxn modelId="{7ACF1DBB-C151-4D82-9478-B11C9AB4AB42}" type="presParOf" srcId="{47D52025-2DC4-457A-AC21-EA2E00505702}" destId="{3CB13C86-3AB7-42D2-9C39-1A90FC7E346C}" srcOrd="2" destOrd="0" presId="urn:microsoft.com/office/officeart/2018/2/layout/IconLabelDescriptionList"/>
    <dgm:cxn modelId="{C319AFC0-7E44-43FD-A627-23BA77C5F192}" type="presParOf" srcId="{47D52025-2DC4-457A-AC21-EA2E00505702}" destId="{29389EAA-B19D-44F8-8756-41A26B19E4F4}" srcOrd="3" destOrd="0" presId="urn:microsoft.com/office/officeart/2018/2/layout/IconLabelDescriptionList"/>
    <dgm:cxn modelId="{8911C5E0-529F-4138-98F4-72E56D61FC6B}" type="presParOf" srcId="{47D52025-2DC4-457A-AC21-EA2E00505702}" destId="{94ACCE27-ACFB-4966-BDDC-EAE72F12EDDE}" srcOrd="4" destOrd="0" presId="urn:microsoft.com/office/officeart/2018/2/layout/IconLabelDescriptionList"/>
    <dgm:cxn modelId="{18143100-8C79-47E4-B94F-8951AAD28E73}" type="presParOf" srcId="{06F7CA6A-331E-4C0A-A97D-A7E7E8CEAB2B}" destId="{DA9946F3-0E70-42C9-B6A2-FC42231EA04C}" srcOrd="1" destOrd="0" presId="urn:microsoft.com/office/officeart/2018/2/layout/IconLabelDescriptionList"/>
    <dgm:cxn modelId="{D734B3CC-294F-4FAA-9D11-1B0E4A51DFA9}" type="presParOf" srcId="{06F7CA6A-331E-4C0A-A97D-A7E7E8CEAB2B}" destId="{0B26C3D8-C8F0-4575-B79F-66B7CE861166}" srcOrd="2" destOrd="0" presId="urn:microsoft.com/office/officeart/2018/2/layout/IconLabelDescriptionList"/>
    <dgm:cxn modelId="{463ECCC5-BAA5-4282-9C6E-2C659BE5E577}" type="presParOf" srcId="{0B26C3D8-C8F0-4575-B79F-66B7CE861166}" destId="{9C39B576-A147-417B-9038-50B67B004B28}" srcOrd="0" destOrd="0" presId="urn:microsoft.com/office/officeart/2018/2/layout/IconLabelDescriptionList"/>
    <dgm:cxn modelId="{050D1602-A6CB-451B-86F4-DA86D95B3097}" type="presParOf" srcId="{0B26C3D8-C8F0-4575-B79F-66B7CE861166}" destId="{E07BF0EC-0463-420A-A1EA-ABCEF25ED981}" srcOrd="1" destOrd="0" presId="urn:microsoft.com/office/officeart/2018/2/layout/IconLabelDescriptionList"/>
    <dgm:cxn modelId="{1AB53E8F-8180-409A-9D80-F37FDF76577A}" type="presParOf" srcId="{0B26C3D8-C8F0-4575-B79F-66B7CE861166}" destId="{4DFF8616-E8E7-4FCE-8026-0E7AF5962B89}" srcOrd="2" destOrd="0" presId="urn:microsoft.com/office/officeart/2018/2/layout/IconLabelDescriptionList"/>
    <dgm:cxn modelId="{FDBEAF1D-743C-46CC-937B-76AB14A0C5CD}" type="presParOf" srcId="{0B26C3D8-C8F0-4575-B79F-66B7CE861166}" destId="{3843927D-DC6C-46CB-8649-72398516374F}" srcOrd="3" destOrd="0" presId="urn:microsoft.com/office/officeart/2018/2/layout/IconLabelDescriptionList"/>
    <dgm:cxn modelId="{9802B11F-DC44-48E0-ADCE-6DB759D00E8A}" type="presParOf" srcId="{0B26C3D8-C8F0-4575-B79F-66B7CE861166}" destId="{0EC98DD6-A052-4D28-82E6-16D1D7724763}" srcOrd="4" destOrd="0" presId="urn:microsoft.com/office/officeart/2018/2/layout/IconLabelDescription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DD8BD0-20EF-4B8B-B4AD-936767BE9724}">
      <dsp:nvSpPr>
        <dsp:cNvPr id="0" name=""/>
        <dsp:cNvSpPr/>
      </dsp:nvSpPr>
      <dsp:spPr>
        <a:xfrm>
          <a:off x="884427" y="21595"/>
          <a:ext cx="1510523" cy="1466053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CB13C86-3AB7-42D2-9C39-1A90FC7E346C}">
      <dsp:nvSpPr>
        <dsp:cNvPr id="0" name=""/>
        <dsp:cNvSpPr/>
      </dsp:nvSpPr>
      <dsp:spPr>
        <a:xfrm>
          <a:off x="884427" y="1634454"/>
          <a:ext cx="4315781" cy="628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/>
            <a:t>What is Transitive Closure?</a:t>
          </a:r>
        </a:p>
      </dsp:txBody>
      <dsp:txXfrm>
        <a:off x="884427" y="1634454"/>
        <a:ext cx="4315781" cy="628308"/>
      </dsp:txXfrm>
    </dsp:sp>
    <dsp:sp modelId="{94ACCE27-ACFB-4966-BDDC-EAE72F12EDDE}">
      <dsp:nvSpPr>
        <dsp:cNvPr id="0" name=""/>
        <dsp:cNvSpPr/>
      </dsp:nvSpPr>
      <dsp:spPr>
        <a:xfrm>
          <a:off x="884427" y="2331044"/>
          <a:ext cx="4315781" cy="1165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 dirty="0"/>
            <a:t>Normal Definition: The transitive closure of a graph refers to the identification and inclusion of all possible indirect relationships between nodes based on the direct relationships already present in the graph.</a:t>
          </a:r>
        </a:p>
      </dsp:txBody>
      <dsp:txXfrm>
        <a:off x="884427" y="2331044"/>
        <a:ext cx="4315781" cy="1165002"/>
      </dsp:txXfrm>
    </dsp:sp>
    <dsp:sp modelId="{9C39B576-A147-417B-9038-50B67B004B28}">
      <dsp:nvSpPr>
        <dsp:cNvPr id="0" name=""/>
        <dsp:cNvSpPr/>
      </dsp:nvSpPr>
      <dsp:spPr>
        <a:xfrm>
          <a:off x="5955470" y="21595"/>
          <a:ext cx="1510523" cy="1466053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DFF8616-E8E7-4FCE-8026-0E7AF5962B89}">
      <dsp:nvSpPr>
        <dsp:cNvPr id="0" name=""/>
        <dsp:cNvSpPr/>
      </dsp:nvSpPr>
      <dsp:spPr>
        <a:xfrm>
          <a:off x="5955470" y="1634454"/>
          <a:ext cx="4315781" cy="62830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8890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000" kern="1200"/>
            <a:t>Importance in Graph Theory and Real-world Applications:</a:t>
          </a:r>
        </a:p>
      </dsp:txBody>
      <dsp:txXfrm>
        <a:off x="5955470" y="1634454"/>
        <a:ext cx="4315781" cy="628308"/>
      </dsp:txXfrm>
    </dsp:sp>
    <dsp:sp modelId="{0EC98DD6-A052-4D28-82E6-16D1D7724763}">
      <dsp:nvSpPr>
        <dsp:cNvPr id="0" name=""/>
        <dsp:cNvSpPr/>
      </dsp:nvSpPr>
      <dsp:spPr>
        <a:xfrm>
          <a:off x="5955470" y="2331044"/>
          <a:ext cx="4315781" cy="1165002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l" defTabSz="6667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500" kern="1200"/>
            <a:t>Real-world Scenarios: Examples include social networks where transitive closure helps identify indirect connections between individuals, or in logistics to determine all possible routes between locations for efficient transportation planning.</a:t>
          </a:r>
          <a:endParaRPr lang="en-US" sz="1500" kern="1200" dirty="0"/>
        </a:p>
      </dsp:txBody>
      <dsp:txXfrm>
        <a:off x="5955470" y="2331044"/>
        <a:ext cx="4315781" cy="116500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LabelDescriptionList">
  <dgm:title val="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l" for="ch" forName="iconRect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png>
</file>

<file path=ppt/media/image3.svg>
</file>

<file path=ppt/media/image4.png>
</file>

<file path=ppt/media/image5.svg>
</file>

<file path=ppt/media/image6.gif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B58E14-23EC-4C25-974C-48FA8398865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17870" y="978408"/>
            <a:ext cx="5021183" cy="5074226"/>
          </a:xfrm>
        </p:spPr>
        <p:txBody>
          <a:bodyPr anchor="b">
            <a:normAutofit/>
          </a:bodyPr>
          <a:lstStyle>
            <a:lvl1pPr algn="l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9FEDD4-20A1-49F6-9E3E-0B26B426BB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62167" y="3602038"/>
            <a:ext cx="5021183" cy="2244580"/>
          </a:xfrm>
        </p:spPr>
        <p:txBody>
          <a:bodyPr anchor="b">
            <a:normAutofit/>
          </a:bodyPr>
          <a:lstStyle>
            <a:lvl1pPr marL="0" indent="0" algn="l">
              <a:lnSpc>
                <a:spcPct val="100000"/>
              </a:lnSpc>
              <a:buNone/>
              <a:defRPr sz="2200" i="1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580A32F-E6F3-4C2E-B9E3-E47868E425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E7AA473-D82F-4EFF-9DF7-AE6D83C51288}" type="datetime1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806724-A87A-4231-BFD9-277482AF78C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30D1AF-36B8-4BB8-BD6A-71194F7BC3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F3FF94B3-6D3E-44FE-BB02-A9027C0003C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0104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DF6B8E-1D8E-4105-9BBB-D53AD24B73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3825530-6629-4FEA-9670-EB21A2F5BA4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C664C7A-A73F-46F5-BC33-696671DAEE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E12F1F0-FE2D-4C1C-B320-8CB9BE735F0F}" type="datetime1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2B3CC0-B649-4509-A4B6-DF9D20EFAC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CECCCA-3F2A-46F3-BF45-7C862FF1D7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24124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>
            <a:extLst>
              <a:ext uri="{FF2B5EF4-FFF2-40B4-BE49-F238E27FC236}">
                <a16:creationId xmlns:a16="http://schemas.microsoft.com/office/drawing/2014/main" id="{BD7BD47B-C187-494C-812F-46BE0040B91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Vertical Title 1">
            <a:extLst>
              <a:ext uri="{FF2B5EF4-FFF2-40B4-BE49-F238E27FC236}">
                <a16:creationId xmlns:a16="http://schemas.microsoft.com/office/drawing/2014/main" id="{5A50133B-2446-4168-AA17-6538910668F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662168" y="996791"/>
            <a:ext cx="5011962" cy="495692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06A9AD-2756-4C51-A958-6756301EB93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517870" y="996791"/>
            <a:ext cx="5021183" cy="495692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42995D-CCEA-43AF-973B-8B6B56A567E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CF1B96C-10FD-4EBC-9029-9652B7535D02}" type="datetime1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4029CF-BA62-4CCD-956E-FFA0B37B8A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CE0B3D-96AB-41B3-ABDD-5B0DE863D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4618136A-0796-46EB-89BB-4C73C0258F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592970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363D8A-C68D-4CF9-9D15-3E09BCC09F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524D94C-E537-4FF3-AAF8-A85F05C31A7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824B1D4-6731-4993-8609-16C1D3327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4878474-CC00-4A95-9D50-A41C12D1EEC4}" type="datetime1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DFB7BBD-CEEB-4256-84B2-6D907E11880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972A8B7-F430-4F4A-BB63-481F51E58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3809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7BAC1C-A332-4BA5-8C9C-FE0396C8161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056" cy="4870974"/>
          </a:xfrm>
        </p:spPr>
        <p:txBody>
          <a:bodyPr anchor="t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0D8D137-710E-4125-B5E9-F63E7F1C9C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7" y="3566639"/>
            <a:ext cx="5021183" cy="2279979"/>
          </a:xfrm>
        </p:spPr>
        <p:txBody>
          <a:bodyPr anchor="b">
            <a:normAutofit/>
          </a:bodyPr>
          <a:lstStyle>
            <a:lvl1pPr marL="0" indent="0">
              <a:buNone/>
              <a:defRPr sz="2200" i="1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D5480C5-E9A6-425E-B050-03E444BE92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F38C8B4-7FBB-408F-BDB9-F0496874AFB2}" type="datetime1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51B4831-6C0B-4E0B-A341-91E4C5D36B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011EE6-252D-46DD-94DF-C42657EF2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129655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604B06-C54A-4B7B-B6D1-436428EAF8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520769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5723919-9A2F-4D97-8F31-6E35BD5975B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063049" y="969264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F8DA345-F684-4BAA-A22C-E725B3A603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063049" y="3621849"/>
            <a:ext cx="5290751" cy="2555114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399C52-9753-45D8-9646-CF31BB0157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BB8EE20-A5E2-47D3-8F6D-A2BA7AB2E093}" type="datetime1">
              <a:rPr lang="en-US" smtClean="0"/>
              <a:t>12/31/2023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F95E57-622C-4199-940E-F5462E1AC4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1B7592-00E8-41EF-B749-2A5EA8E460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58901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BF4AA536-072F-4374-926E-17E038EC7E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88952" cy="6857995"/>
          </a:xfrm>
          <a:prstGeom prst="rect">
            <a:avLst/>
          </a:prstGeom>
          <a:solidFill>
            <a:schemeClr val="bg2">
              <a:lumMod val="9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2291277-967B-4176-B40B-9EC360626994}"/>
              </a:ext>
            </a:extLst>
          </p:cNvPr>
          <p:cNvSpPr/>
          <p:nvPr/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b="0" cap="none" spc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CB11C00-F7CB-4484-807A-D12745CD3C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8119"/>
            <a:ext cx="11165481" cy="10730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0FAAA6E-E243-48B3-9585-3C1420B3E19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17870" y="2178908"/>
            <a:ext cx="5020056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D01B8-0F2E-41A4-B21C-334393F6A67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870" y="2876085"/>
            <a:ext cx="5020056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A89B23F-3E60-415A-9CE7-0928B5CFB2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662168" y="2178908"/>
            <a:ext cx="5021182" cy="654908"/>
          </a:xfrm>
        </p:spPr>
        <p:txBody>
          <a:bodyPr anchor="b"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0223446-0CDC-402B-8D71-D9D29F6DFFC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662168" y="2876085"/>
            <a:ext cx="5021182" cy="3322895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2B77D3-C6EC-4FFD-9E10-24E1AC54201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517870" y="6420414"/>
            <a:ext cx="2743200" cy="365125"/>
          </a:xfrm>
        </p:spPr>
        <p:txBody>
          <a:bodyPr/>
          <a:lstStyle/>
          <a:p>
            <a:fld id="{3382CF99-132F-413F-B7EF-71A5C33F2ED6}" type="datetime1">
              <a:rPr lang="en-US" smtClean="0"/>
              <a:t>12/31/2023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09DF31B-BD07-4DC2-95C2-B77E51AAE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454CE5A-3A0A-4AAB-81D2-F1C20636E5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10970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216B8-52AB-412B-BBE7-B6BE698FA2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BF779C3-9D19-467E-A5D2-0920834DA1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17AE06-98E0-4D9F-A059-92C3548821BB}" type="datetime1">
              <a:rPr lang="en-US" smtClean="0"/>
              <a:t>12/31/2023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272BB4-C8D8-4F74-9677-5AC979932A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96B49B8-779F-4492-ABD9-96F0D042AC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832026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976BF-9339-48D6-881A-280D15492E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FBA00CA-3DDC-4705-B840-978EF5EA0707}" type="datetime1">
              <a:rPr lang="en-US" smtClean="0"/>
              <a:t>12/31/2023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5277605-C9C8-432E-9662-D7D410B151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22432B6-4A12-46EF-98A7-B5D50BD516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8329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5BF191C-AF68-4230-A7B2-F8F07B486E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8F9F11-5FCF-4D7E-BA51-38CB84277D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53182" y="987423"/>
            <a:ext cx="5020948" cy="4873625"/>
          </a:xfrm>
        </p:spPr>
        <p:txBody>
          <a:bodyPr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3B519B-06C0-41BC-95FB-FB1FE436375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61038"/>
            <a:ext cx="5020948" cy="2507949"/>
          </a:xfrm>
        </p:spPr>
        <p:txBody>
          <a:bodyPr>
            <a:normAutofit/>
          </a:bodyPr>
          <a:lstStyle>
            <a:lvl1pPr marL="0" indent="0">
              <a:buNone/>
              <a:defRPr sz="24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BB8B70C-015C-4832-AFF6-D033E02274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366D49-0BBA-4C5A-AD96-6448CA63451A}" type="datetime1">
              <a:rPr lang="en-US" smtClean="0"/>
              <a:t>12/31/2023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F1A6FB-8C14-46D1-90A5-0FF11DE7863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782C585-6FA1-4E94-9C1C-A1DEDE551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7098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198B43-D1CE-43F4-A367-EF1FE96889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0948" cy="2270641"/>
          </a:xfrm>
        </p:spPr>
        <p:txBody>
          <a:bodyPr anchor="t">
            <a:no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B73978-8CDF-4C0E-ABA1-7291A03473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662168" y="987425"/>
            <a:ext cx="5027005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BECC62-ED45-451E-BEC5-A03C6A554D2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517870" y="3340442"/>
            <a:ext cx="5020948" cy="2528545"/>
          </a:xfrm>
        </p:spPr>
        <p:txBody>
          <a:bodyPr>
            <a:normAutofit/>
          </a:bodyPr>
          <a:lstStyle>
            <a:lvl1pPr marL="0" indent="0">
              <a:buNone/>
              <a:defRPr sz="2200" b="0" i="1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31A7A86-B983-4315-9312-936B4FCF75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4EB293-A316-472D-A8B4-6947CF1A12B7}" type="datetime1">
              <a:rPr lang="en-US" smtClean="0"/>
              <a:t>12/31/2023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2E88C0-25A5-46F9-AB35-EAD50E6B913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A0F9EA8-45AD-478E-8606-9328245BC8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FDF98CC-160E-494C-8C3C-8CDC5FA257DE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E51E4AC6-B446-4768-97EF-CA4B8261433B}"/>
              </a:ext>
            </a:extLst>
          </p:cNvPr>
          <p:cNvCxnSpPr>
            <a:cxnSpLocks/>
          </p:cNvCxnSpPr>
          <p:nvPr/>
        </p:nvCxnSpPr>
        <p:spPr>
          <a:xfrm>
            <a:off x="11689174" y="2172428"/>
            <a:ext cx="0" cy="335474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851240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D61AD20-E240-4E6F-AF91-689F7AEEE3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70" y="978408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2E78801-35D1-4C19-BC2B-EAC7EE917E7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662168" y="969264"/>
            <a:ext cx="5021182" cy="487045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1282A45-C5B9-4575-8E28-A35767B4D7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517870" y="6420414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fld id="{734BCCD4-CEB1-405B-A443-DD9CBCBEA552}" type="datetime1">
              <a:rPr lang="en-US" smtClean="0"/>
              <a:t>12/31/2023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9D0933-AA03-4018-8E37-004CFB9F61D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517870" y="97713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CF282A-DF4A-4A2D-9672-8F0F770A3F1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54317" y="6420414"/>
            <a:ext cx="6379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DFDF98CC-160E-494C-8C3C-8CDC5FA257D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DE57300-C7FF-4578-99A0-42B0295B123C}"/>
              </a:ext>
            </a:extLst>
          </p:cNvPr>
          <p:cNvSpPr/>
          <p:nvPr/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0018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40" r:id="rId1"/>
    <p:sldLayoutId id="2147483741" r:id="rId2"/>
    <p:sldLayoutId id="2147483742" r:id="rId3"/>
    <p:sldLayoutId id="2147483743" r:id="rId4"/>
    <p:sldLayoutId id="2147483744" r:id="rId5"/>
    <p:sldLayoutId id="2147483745" r:id="rId6"/>
    <p:sldLayoutId id="2147483746" r:id="rId7"/>
    <p:sldLayoutId id="2147483747" r:id="rId8"/>
    <p:sldLayoutId id="2147483748" r:id="rId9"/>
    <p:sldLayoutId id="2147483749" r:id="rId10"/>
    <p:sldLayoutId id="2147483750" r:id="rId11"/>
  </p:sldLayoutIdLst>
  <p:hf sldNum="0" hdr="0" ft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5400" b="1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lnSpc>
          <a:spcPct val="110000"/>
        </a:lnSpc>
        <a:spcBef>
          <a:spcPts val="1000"/>
        </a:spcBef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27432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7432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548640" indent="-27432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548640" indent="0" algn="l" defTabSz="914400" rtl="0" eaLnBrk="1" latinLnBrk="0" hangingPunct="1">
        <a:lnSpc>
          <a:spcPct val="110000"/>
        </a:lnSpc>
        <a:spcBef>
          <a:spcPts val="500"/>
        </a:spcBef>
        <a:buFont typeface="Arial" panose="020B0604020202020204" pitchFamily="34" charset="0"/>
        <a:buNone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gi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E20BB609-EF92-42DB-836C-0699A590B5C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" name="Video 9" descr="Icon Of People Connecting">
            <a:extLst>
              <a:ext uri="{FF2B5EF4-FFF2-40B4-BE49-F238E27FC236}">
                <a16:creationId xmlns:a16="http://schemas.microsoft.com/office/drawing/2014/main" id="{F7712DFA-2E29-3CB3-4C61-25C675392E4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t="259" r="-1" b="-1"/>
          <a:stretch/>
        </p:blipFill>
        <p:spPr>
          <a:xfrm>
            <a:off x="20" y="10"/>
            <a:ext cx="12188932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475D337E-317A-4DE5-A744-F0371BBDAD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 flipH="1">
            <a:off x="4944761" y="-389238"/>
            <a:ext cx="6858000" cy="7636476"/>
          </a:xfrm>
          <a:prstGeom prst="rect">
            <a:avLst/>
          </a:prstGeom>
          <a:gradFill>
            <a:gsLst>
              <a:gs pos="100000">
                <a:srgbClr val="000000">
                  <a:alpha val="0"/>
                </a:srgbClr>
              </a:gs>
              <a:gs pos="0">
                <a:schemeClr val="tx1"/>
              </a:gs>
              <a:gs pos="0">
                <a:srgbClr val="000000">
                  <a:alpha val="70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90A7CC98-E8D2-4950-E782-AC1580D06A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52948" y="971397"/>
            <a:ext cx="5040784" cy="2333778"/>
          </a:xfrm>
        </p:spPr>
        <p:txBody>
          <a:bodyPr anchor="t">
            <a:noAutofit/>
          </a:bodyPr>
          <a:lstStyle/>
          <a:p>
            <a:pPr algn="r"/>
            <a:r>
              <a:rPr lang="en-US" sz="4500" dirty="0">
                <a:solidFill>
                  <a:srgbClr val="FFFFFF"/>
                </a:solidFill>
              </a:rPr>
              <a:t>Understanding Transitive Closure and </a:t>
            </a:r>
            <a:r>
              <a:rPr lang="en-US" sz="4500" dirty="0" err="1">
                <a:solidFill>
                  <a:srgbClr val="FFFFFF"/>
                </a:solidFill>
              </a:rPr>
              <a:t>Warshall's</a:t>
            </a:r>
            <a:r>
              <a:rPr lang="en-US" sz="4500" dirty="0">
                <a:solidFill>
                  <a:srgbClr val="FFFFFF"/>
                </a:solidFill>
              </a:rPr>
              <a:t> Algorithm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B1D542E7-EEBA-B6FD-7706-C0994D42A86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652947" y="4482450"/>
            <a:ext cx="5040785" cy="1724029"/>
          </a:xfrm>
        </p:spPr>
        <p:txBody>
          <a:bodyPr anchor="t">
            <a:normAutofit/>
          </a:bodyPr>
          <a:lstStyle/>
          <a:p>
            <a:pPr algn="r"/>
            <a:r>
              <a:rPr lang="en-US" dirty="0">
                <a:solidFill>
                  <a:srgbClr val="FFFFFF"/>
                </a:solidFill>
              </a:rPr>
              <a:t>Mazen Ashraf Mohamed Ebrahim</a:t>
            </a:r>
          </a:p>
          <a:p>
            <a:pPr algn="r"/>
            <a:r>
              <a:rPr lang="en-US" dirty="0">
                <a:solidFill>
                  <a:srgbClr val="FFFFFF"/>
                </a:solidFill>
              </a:rPr>
              <a:t>221875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B2C335F7-F61C-4EB4-80F2-4B1438FE66B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2947" y="508090"/>
            <a:ext cx="5021183" cy="14927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220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0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  <p:video>
              <p:cMediaNode mute="1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04213918-F1EB-4BCE-BE23-F5E9851EE0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8812582-4763-0632-BD65-FEBC946C9A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208" y="976160"/>
            <a:ext cx="11155680" cy="1636411"/>
          </a:xfrm>
        </p:spPr>
        <p:txBody>
          <a:bodyPr>
            <a:normAutofit/>
          </a:bodyPr>
          <a:lstStyle/>
          <a:p>
            <a:r>
              <a:rPr lang="en-US" dirty="0"/>
              <a:t>Definition of Transitive Closure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062E862-C7F7-4CA1-B929-D0B75F5E9F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508090"/>
            <a:ext cx="11155680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1E8B3B95-A36D-149E-3908-E11D5D7AD43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65969965"/>
              </p:ext>
            </p:extLst>
          </p:nvPr>
        </p:nvGraphicFramePr>
        <p:xfrm>
          <a:off x="528320" y="2780521"/>
          <a:ext cx="11155680" cy="351764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84223689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34C0330F-1D4F-4552-B799-615DD237B6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E7D432A-29B5-CF26-B1E9-523B95D856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52947" y="976160"/>
            <a:ext cx="5021183" cy="1934172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sz="4600"/>
              <a:t>Explaining Transitive Closure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C1F1676C-F2A4-4F2A-95E0-0AAB699576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52947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9322A652-16AB-4D19-AA9B-F65C1123603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69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 descr="A diagram of numbers and circles&#10;&#10;Description automatically generated">
            <a:extLst>
              <a:ext uri="{FF2B5EF4-FFF2-40B4-BE49-F238E27FC236}">
                <a16:creationId xmlns:a16="http://schemas.microsoft.com/office/drawing/2014/main" id="{1C0B0292-35B6-2CF3-151A-4A6DF676D52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r="62955"/>
          <a:stretch/>
        </p:blipFill>
        <p:spPr>
          <a:xfrm>
            <a:off x="1335709" y="1590338"/>
            <a:ext cx="3134692" cy="3164463"/>
          </a:xfrm>
          <a:prstGeom prst="rect">
            <a:avLst/>
          </a:prstGeom>
        </p:spPr>
      </p:pic>
      <p:pic>
        <p:nvPicPr>
          <p:cNvPr id="17" name="Picture 16" descr="A diagram of numbers and circles&#10;&#10;Description automatically generated">
            <a:extLst>
              <a:ext uri="{FF2B5EF4-FFF2-40B4-BE49-F238E27FC236}">
                <a16:creationId xmlns:a16="http://schemas.microsoft.com/office/drawing/2014/main" id="{6D1159FF-7DF9-14B5-80A4-7C669B459E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982"/>
          <a:stretch/>
        </p:blipFill>
        <p:spPr>
          <a:xfrm>
            <a:off x="7596192" y="2717377"/>
            <a:ext cx="3134692" cy="3164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9585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9E10BDB4-64F2-477D-A03B-9F8352D5E02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79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7B2CFE-8E2F-34A3-D4A2-6CAC95B53E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869" y="976159"/>
            <a:ext cx="5021184" cy="2274003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000"/>
              <a:t>Introduction to Warshall's Algorithm</a:t>
            </a:r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C7C5FE1C-310B-4F6B-A44A-BC43430A2C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17870" y="508090"/>
            <a:ext cx="5021183" cy="14927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3965212-E969-5F5F-8470-ED36D3A521F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0" y="985145"/>
            <a:ext cx="5578123" cy="2217303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E570D0B4-33F7-266F-5388-0978024057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580" r="3770"/>
          <a:stretch/>
        </p:blipFill>
        <p:spPr>
          <a:xfrm>
            <a:off x="385203" y="3999717"/>
            <a:ext cx="5238228" cy="1987050"/>
          </a:xfrm>
          <a:prstGeom prst="rect">
            <a:avLst/>
          </a:prstGeom>
        </p:spPr>
      </p:pic>
      <p:sp>
        <p:nvSpPr>
          <p:cNvPr id="46" name="Rectangle 45">
            <a:extLst>
              <a:ext uri="{FF2B5EF4-FFF2-40B4-BE49-F238E27FC236}">
                <a16:creationId xmlns:a16="http://schemas.microsoft.com/office/drawing/2014/main" id="{A76FC422-A672-4798-9F6A-FDF5BC473C5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2168" y="6209925"/>
            <a:ext cx="5021183" cy="4571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861C7364-F49B-9106-9EFE-6AB239118B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08634" y="3999717"/>
            <a:ext cx="5663768" cy="1997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7829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GestaltVTI">
  <a:themeElements>
    <a:clrScheme name="AnalogousFromDarkSeedRightStep">
      <a:dk1>
        <a:srgbClr val="000000"/>
      </a:dk1>
      <a:lt1>
        <a:srgbClr val="FFFFFF"/>
      </a:lt1>
      <a:dk2>
        <a:srgbClr val="1B2F30"/>
      </a:dk2>
      <a:lt2>
        <a:srgbClr val="F3F0F0"/>
      </a:lt2>
      <a:accent1>
        <a:srgbClr val="47AEB4"/>
      </a:accent1>
      <a:accent2>
        <a:srgbClr val="3B7AB1"/>
      </a:accent2>
      <a:accent3>
        <a:srgbClr val="4D5AC3"/>
      </a:accent3>
      <a:accent4>
        <a:srgbClr val="6744B5"/>
      </a:accent4>
      <a:accent5>
        <a:srgbClr val="A24DC3"/>
      </a:accent5>
      <a:accent6>
        <a:srgbClr val="B13BA1"/>
      </a:accent6>
      <a:hlink>
        <a:srgbClr val="5F9732"/>
      </a:hlink>
      <a:folHlink>
        <a:srgbClr val="7F7F7F"/>
      </a:folHlink>
    </a:clrScheme>
    <a:fontScheme name="Bierstadt">
      <a:majorFont>
        <a:latin typeface="Bierstadt"/>
        <a:ea typeface=""/>
        <a:cs typeface=""/>
      </a:majorFont>
      <a:minorFont>
        <a:latin typeface="Bierstad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estaltVTI" id="{4F87C71D-53D1-4B71-BF97-FD0EA4B25665}" vid="{A110AFC4-8D8A-4C02-8885-7BA370B379B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2469</TotalTime>
  <Words>100</Words>
  <Application>Microsoft Office PowerPoint</Application>
  <PresentationFormat>Widescreen</PresentationFormat>
  <Paragraphs>10</Paragraphs>
  <Slides>4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7" baseType="lpstr">
      <vt:lpstr>Arial</vt:lpstr>
      <vt:lpstr>Bierstadt</vt:lpstr>
      <vt:lpstr>GestaltVTI</vt:lpstr>
      <vt:lpstr>Understanding Transitive Closure and Warshall's Algorithm</vt:lpstr>
      <vt:lpstr>Definition of Transitive Closure</vt:lpstr>
      <vt:lpstr>Explaining Transitive Closure</vt:lpstr>
      <vt:lpstr>Introduction to Warshall's Algorithm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Transitive Closure Warshall</dc:title>
  <dc:creator>Mazen Ashraf</dc:creator>
  <cp:lastModifiedBy>Mazen Ashraf</cp:lastModifiedBy>
  <cp:revision>15</cp:revision>
  <dcterms:created xsi:type="dcterms:W3CDTF">2023-12-31T18:43:27Z</dcterms:created>
  <dcterms:modified xsi:type="dcterms:W3CDTF">2024-01-02T11:52:44Z</dcterms:modified>
</cp:coreProperties>
</file>

<file path=docProps/thumbnail.jpeg>
</file>